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7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7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/>
            </a:lvl1pPr>
            <a:lvl2pPr marL="0" marR="0" lvl="1" indent="0" algn="l" rtl="0">
              <a:spcBef>
                <a:spcPts val="0"/>
              </a:spcBef>
              <a:defRPr sz="1100" b="0" i="0" u="none" strike="noStrike" cap="none"/>
            </a:lvl2pPr>
            <a:lvl3pPr marL="0" marR="0" lvl="2" indent="0" algn="l" rtl="0">
              <a:spcBef>
                <a:spcPts val="0"/>
              </a:spcBef>
              <a:defRPr sz="1100" b="0" i="0" u="none" strike="noStrike" cap="none"/>
            </a:lvl3pPr>
            <a:lvl4pPr marL="0" marR="0" lvl="3" indent="0" algn="l" rtl="0">
              <a:spcBef>
                <a:spcPts val="0"/>
              </a:spcBef>
              <a:defRPr sz="1100" b="0" i="0" u="none" strike="noStrike" cap="none"/>
            </a:lvl4pPr>
            <a:lvl5pPr marL="0" marR="0" lvl="4" indent="0" algn="l" rtl="0">
              <a:spcBef>
                <a:spcPts val="0"/>
              </a:spcBef>
              <a:defRPr sz="1100" b="0" i="0" u="none" strike="noStrike" cap="none"/>
            </a:lvl5pPr>
            <a:lvl6pPr marL="0" marR="0" lvl="5" indent="0" algn="l" rtl="0">
              <a:spcBef>
                <a:spcPts val="0"/>
              </a:spcBef>
              <a:defRPr sz="1100" b="0" i="0" u="none" strike="noStrike" cap="none"/>
            </a:lvl6pPr>
            <a:lvl7pPr marL="0" marR="0" lvl="6" indent="0" algn="l" rtl="0">
              <a:spcBef>
                <a:spcPts val="0"/>
              </a:spcBef>
              <a:defRPr sz="1100" b="0" i="0" u="none" strike="noStrike" cap="none"/>
            </a:lvl7pPr>
            <a:lvl8pPr marL="0" marR="0" lvl="7" indent="0" algn="l" rtl="0">
              <a:spcBef>
                <a:spcPts val="0"/>
              </a:spcBef>
              <a:defRPr sz="1100" b="0" i="0" u="none" strike="noStrike" cap="none"/>
            </a:lvl8pPr>
            <a:lvl9pPr marL="0" marR="0" lvl="8" indent="0" algn="l" rtl="0">
              <a:spcBef>
                <a:spcPts val="0"/>
              </a:spcBef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48162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3090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73116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631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314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110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4603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737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964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766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70548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8355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038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und vertikaler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kaler Titel u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- überschrif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lvl="1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25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alt mit Überschrif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4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2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0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0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0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0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0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4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2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0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0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0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0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0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45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1605075" y="1138125"/>
            <a:ext cx="87600" cy="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" name="Rechteck 3"/>
          <p:cNvSpPr/>
          <p:nvPr/>
        </p:nvSpPr>
        <p:spPr>
          <a:xfrm>
            <a:off x="-11538" y="2060848"/>
            <a:ext cx="10848528" cy="2736304"/>
          </a:xfrm>
          <a:prstGeom prst="rect">
            <a:avLst/>
          </a:prstGeom>
          <a:gradFill>
            <a:gsLst>
              <a:gs pos="0">
                <a:schemeClr val="bg1"/>
              </a:gs>
              <a:gs pos="4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accent2"/>
                </a:solidFill>
              </a:rPr>
              <a:t>ÜBERGÄNGE IN DEN BERUF</a:t>
            </a:r>
            <a:endParaRPr lang="de-DE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33866" y="663278"/>
            <a:ext cx="10206903" cy="1325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54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Kooperationsklasse</a:t>
            </a:r>
            <a:r>
              <a:rPr lang="de-DE" sz="54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54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1.Jahr</a:t>
            </a:r>
            <a:endParaRPr lang="de-DE" sz="5400" b="1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933866" y="2196666"/>
            <a:ext cx="10206903" cy="13043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Dauer:  ZWEI JAHRE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Start:  </a:t>
            </a:r>
            <a:r>
              <a:rPr lang="de-DE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Klasse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Kooperationspartner: Bertha Benz Berufsschule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933870" y="3478348"/>
            <a:ext cx="10206900" cy="27669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000" b="1" i="0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           In </a:t>
            </a:r>
            <a:r>
              <a:rPr lang="de-DE" sz="3000" b="1" i="0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der 9. Klasse sind die Schüler/innen:</a:t>
            </a:r>
            <a:r>
              <a:rPr lang="de-DE" sz="3600" b="0" i="0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de-DE" sz="36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endParaRPr lang="de-DE" sz="3600" b="0" i="0" u="none" strike="noStrike" cap="none" dirty="0" smtClean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endParaRPr lang="de-DE" sz="3000" b="0" i="0" u="none" strike="noStrike" cap="none" dirty="0" smtClean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0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de-DE" sz="3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Tage</a:t>
            </a:r>
            <a:r>
              <a:rPr lang="de-DE" sz="3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an der Luise </a:t>
            </a:r>
            <a:r>
              <a:rPr lang="de-DE" sz="3000" b="0" i="0" u="none" strike="noStrike" cap="none" dirty="0" err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Leininger</a:t>
            </a:r>
            <a:r>
              <a:rPr lang="de-DE" sz="3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Schule (SBBZ)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0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de-DE" sz="3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Tag</a:t>
            </a:r>
            <a:r>
              <a:rPr lang="de-DE" sz="3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in einem Praktikumsbetrieb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0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de-DE" sz="30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Tag</a:t>
            </a:r>
            <a:r>
              <a:rPr lang="de-DE" sz="3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an der Bertha Benz Berufsschule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53480" y="2621832"/>
            <a:ext cx="10515599" cy="34714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 Schüler/innen wechseln an die Bertha Benz Schule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 Klassenlehrer wechselt mit den Schüler/innen. </a:t>
            </a:r>
            <a:r>
              <a:rPr lang="de-DE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 </a:t>
            </a: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Schüler weiterhin durch einen Sonderpädagogen betreut.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Weiterhin einen Tag Praktikum in einem Betrieb.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Tage Schule mit gezielter Vorbereitung auf den Hauptschulabschluss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Hauptschulabschluss ohne Prüfung im Fach Englisch (ist aber möglich!)                                                  (Dennoch weiterhin Unterricht im Fach Englisch)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Ende des zweiten Jahres : </a:t>
            </a:r>
            <a:r>
              <a:rPr lang="de-DE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Hauptschulabschluss!</a:t>
            </a:r>
          </a:p>
        </p:txBody>
      </p:sp>
      <p:sp>
        <p:nvSpPr>
          <p:cNvPr id="5" name="Shape 148"/>
          <p:cNvSpPr txBox="1">
            <a:spLocks noGrp="1"/>
          </p:cNvSpPr>
          <p:nvPr>
            <p:ph type="title"/>
          </p:nvPr>
        </p:nvSpPr>
        <p:spPr>
          <a:xfrm>
            <a:off x="853479" y="908720"/>
            <a:ext cx="10515600" cy="1325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54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Kooperationsklasse</a:t>
            </a:r>
            <a:r>
              <a:rPr lang="de-DE" sz="54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54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2.Jahr</a:t>
            </a:r>
            <a:endParaRPr lang="de-DE" sz="5400" b="1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zuviel-stress.com/wp-content/uploads/2014/05/Schu%CC%88ler-Grafik-Fremdsprache.png"/>
          <p:cNvSpPr>
            <a:spLocks noChangeAspect="1" noChangeArrowheads="1"/>
          </p:cNvSpPr>
          <p:nvPr/>
        </p:nvSpPr>
        <p:spPr bwMode="auto">
          <a:xfrm>
            <a:off x="7176120" y="285293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8" name="Picture 4" descr="http://www.zuviel-stress.com/wp-content/uploads/2014/05/Schu%CC%88ler-Grafik-Fremdsprach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4149080"/>
            <a:ext cx="2304256" cy="236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164"/>
          <p:cNvSpPr txBox="1">
            <a:spLocks/>
          </p:cNvSpPr>
          <p:nvPr/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2800" b="1" dirty="0" smtClean="0">
                <a:solidFill>
                  <a:schemeClr val="accent2"/>
                </a:solidFill>
              </a:rPr>
              <a:t>WICHTIGE VORAUSSETZUNGEN FÜR DIE KOOPERATIONSKLASSE: </a:t>
            </a:r>
            <a:endParaRPr lang="de-DE" sz="2800" b="1" dirty="0">
              <a:solidFill>
                <a:schemeClr val="accent2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7446178" y="1556792"/>
            <a:ext cx="4338453" cy="1954199"/>
          </a:xfrm>
          <a:prstGeom prst="wedgeEllipseCallout">
            <a:avLst>
              <a:gd name="adj1" fmla="val -28991"/>
              <a:gd name="adj2" fmla="val 81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800" dirty="0"/>
              <a:t>Wichtig für die Schüler/innen: </a:t>
            </a:r>
          </a:p>
          <a:p>
            <a:pPr lvl="0"/>
            <a:r>
              <a:rPr lang="de-DE" sz="1800" b="1" dirty="0" smtClean="0"/>
              <a:t>Motivation </a:t>
            </a:r>
            <a:r>
              <a:rPr lang="de-DE" sz="1800" b="1" dirty="0"/>
              <a:t>zum Lernen</a:t>
            </a:r>
            <a:r>
              <a:rPr lang="de-DE" sz="1800" dirty="0"/>
              <a:t>!  </a:t>
            </a:r>
            <a:r>
              <a:rPr lang="de-DE" sz="1800" b="1" dirty="0"/>
              <a:t>Mitarbeit</a:t>
            </a:r>
            <a:r>
              <a:rPr lang="de-DE" sz="1800" dirty="0"/>
              <a:t>!   </a:t>
            </a:r>
            <a:r>
              <a:rPr lang="de-DE" sz="1800" b="1" dirty="0" smtClean="0"/>
              <a:t>Durchhaltevermögen!</a:t>
            </a:r>
            <a:endParaRPr lang="de-DE" sz="1800" b="1" dirty="0"/>
          </a:p>
        </p:txBody>
      </p:sp>
      <p:sp>
        <p:nvSpPr>
          <p:cNvPr id="6" name="Ovale Legende 5"/>
          <p:cNvSpPr/>
          <p:nvPr/>
        </p:nvSpPr>
        <p:spPr>
          <a:xfrm>
            <a:off x="1972963" y="1556791"/>
            <a:ext cx="4338453" cy="1954199"/>
          </a:xfrm>
          <a:prstGeom prst="wedgeEllipseCallout">
            <a:avLst>
              <a:gd name="adj1" fmla="val 76392"/>
              <a:gd name="adj2" fmla="val 8909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800" dirty="0"/>
              <a:t>Die Mitarbeit und Unterstützung von Seiten der </a:t>
            </a:r>
            <a:r>
              <a:rPr lang="de-DE" sz="1800" dirty="0" smtClean="0"/>
              <a:t>Eltern!</a:t>
            </a:r>
            <a:endParaRPr lang="de-DE" sz="1800" b="1" dirty="0"/>
          </a:p>
        </p:txBody>
      </p:sp>
      <p:sp>
        <p:nvSpPr>
          <p:cNvPr id="7" name="Ovale Legende 6"/>
          <p:cNvSpPr/>
          <p:nvPr/>
        </p:nvSpPr>
        <p:spPr>
          <a:xfrm>
            <a:off x="335360" y="4005064"/>
            <a:ext cx="4338453" cy="1954199"/>
          </a:xfrm>
          <a:prstGeom prst="wedgeEllipseCallout">
            <a:avLst>
              <a:gd name="adj1" fmla="val 109006"/>
              <a:gd name="adj2" fmla="val -793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800" dirty="0"/>
              <a:t>Kontakte zu den unterstützenden Betrieben (PRAKTIKUM) und den</a:t>
            </a:r>
          </a:p>
          <a:p>
            <a:pPr lvl="0"/>
            <a:r>
              <a:rPr lang="de-DE" sz="1800" dirty="0"/>
              <a:t>    Schulen pflegen. </a:t>
            </a:r>
          </a:p>
        </p:txBody>
      </p:sp>
    </p:spTree>
    <p:extLst>
      <p:ext uri="{BB962C8B-B14F-4D97-AF65-F5344CB8AC3E}">
        <p14:creationId xmlns:p14="http://schemas.microsoft.com/office/powerpoint/2010/main" val="7373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658400" cy="155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6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Einstieg in </a:t>
            </a:r>
            <a:r>
              <a:rPr lang="de-DE" sz="6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eine Vollausbildung</a:t>
            </a:r>
            <a:endParaRPr lang="de-DE" sz="6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968405" y="1268760"/>
            <a:ext cx="1051560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Idealfall: </a:t>
            </a:r>
            <a:r>
              <a:rPr lang="de-DE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Praktikums-Betrieb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de-DE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Ausbildungs-Betrieb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eventuell unterstützt die Arbeitsagentur durch </a:t>
            </a:r>
            <a:r>
              <a:rPr lang="de-DE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Nachhilfe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manche Schüler/innen werden durch einen ehrenamtlichen </a:t>
            </a:r>
            <a:endParaRPr lang="de-DE"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 dirty="0"/>
              <a:t>	</a:t>
            </a:r>
            <a:r>
              <a:rPr lang="de-DE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Jobpaten</a:t>
            </a:r>
            <a:r>
              <a:rPr lang="de-DE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unterstützt. (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Jumax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dirty="0"/>
              <a:t>WICHTIG: </a:t>
            </a:r>
            <a:r>
              <a:rPr lang="de-DE" b="1" dirty="0"/>
              <a:t>Vollausbildungen können nur mit Hauptschulabschluss absolviert werden!!!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956210" y="1616777"/>
            <a:ext cx="10075236" cy="486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600" b="0" i="0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Bei bestandenem Hauptschulabschluss!!</a:t>
            </a:r>
          </a:p>
        </p:txBody>
      </p:sp>
      <p:sp>
        <p:nvSpPr>
          <p:cNvPr id="2" name="Pfeil nach unten 1"/>
          <p:cNvSpPr/>
          <p:nvPr/>
        </p:nvSpPr>
        <p:spPr>
          <a:xfrm>
            <a:off x="822129" y="1616777"/>
            <a:ext cx="1385439" cy="4260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66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Wie finde ich meinen Weg?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8440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Beratung durch Lehrer</a:t>
            </a:r>
          </a:p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endParaRPr sz="36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Beratung durch die Arbeitsagentur</a:t>
            </a:r>
          </a:p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endParaRPr sz="36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Rückmeldung durch den Praktikumsbetrieb</a:t>
            </a: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endParaRPr sz="36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Immer wichtig</a:t>
            </a:r>
            <a:r>
              <a:rPr lang="de-DE" sz="3600" b="0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: Unterstützung </a:t>
            </a:r>
            <a:r>
              <a:rPr lang="de-DE" sz="3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durch die Eltern!!</a:t>
            </a:r>
          </a:p>
          <a:p>
            <a:pPr marL="228600" marR="0" lvl="0" indent="-1143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(Präsentation erstellt von J. Baur)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 nach unten 3"/>
          <p:cNvSpPr/>
          <p:nvPr/>
        </p:nvSpPr>
        <p:spPr>
          <a:xfrm>
            <a:off x="5303912" y="3140968"/>
            <a:ext cx="1224136" cy="2160240"/>
          </a:xfrm>
          <a:prstGeom prst="downArrow">
            <a:avLst/>
          </a:prstGeom>
          <a:gradFill>
            <a:gsLst>
              <a:gs pos="0">
                <a:schemeClr val="accent1"/>
              </a:gs>
              <a:gs pos="43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Shape 85"/>
          <p:cNvSpPr txBox="1">
            <a:spLocks/>
          </p:cNvSpPr>
          <p:nvPr/>
        </p:nvSpPr>
        <p:spPr>
          <a:xfrm>
            <a:off x="191344" y="260648"/>
            <a:ext cx="11737304" cy="64087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dirty="0" smtClean="0"/>
              <a:t>                                    </a:t>
            </a:r>
            <a:endParaRPr lang="de-DE" sz="3600" b="1" dirty="0" smtClean="0">
              <a:solidFill>
                <a:srgbClr val="1155CC"/>
              </a:solidFill>
            </a:endParaRPr>
          </a:p>
          <a:p>
            <a:pPr algn="ctr">
              <a:buSzPct val="25000"/>
            </a:pPr>
            <a:r>
              <a:rPr lang="de-DE" sz="2800" b="1" dirty="0" smtClean="0">
                <a:solidFill>
                  <a:schemeClr val="tx1"/>
                </a:solidFill>
              </a:rPr>
              <a:t>Nach der Schulzeit im</a:t>
            </a:r>
          </a:p>
          <a:p>
            <a:pPr algn="ctr">
              <a:buSzPct val="25000"/>
            </a:pPr>
            <a:endParaRPr lang="de-DE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SzPct val="25000"/>
            </a:pPr>
            <a:r>
              <a:rPr lang="de-DE" sz="3600" b="1" dirty="0" smtClean="0">
                <a:solidFill>
                  <a:schemeClr val="accent1">
                    <a:lumMod val="75000"/>
                  </a:schemeClr>
                </a:solidFill>
              </a:rPr>
              <a:t>Sonderpädagogischen Bildungs- und Beratungszentrum mit dem Förderschwerpunkt LERNEN </a:t>
            </a:r>
          </a:p>
          <a:p>
            <a:pPr algn="ctr">
              <a:buSzPct val="25000"/>
            </a:pPr>
            <a:endParaRPr lang="de-DE" sz="2800" b="1" dirty="0" smtClean="0">
              <a:solidFill>
                <a:schemeClr val="tx1"/>
              </a:solidFill>
            </a:endParaRPr>
          </a:p>
          <a:p>
            <a:pPr algn="ctr">
              <a:buSzPct val="25000"/>
            </a:pPr>
            <a:r>
              <a:rPr lang="de-DE" sz="2800" b="1" dirty="0" smtClean="0">
                <a:solidFill>
                  <a:schemeClr val="tx1"/>
                </a:solidFill>
              </a:rPr>
              <a:t>geht es weiter in das </a:t>
            </a:r>
          </a:p>
          <a:p>
            <a:pPr algn="ctr">
              <a:buSzPct val="25000"/>
            </a:pPr>
            <a:endParaRPr lang="de-DE" sz="3600" b="1" dirty="0" smtClean="0">
              <a:solidFill>
                <a:schemeClr val="accent2"/>
              </a:solidFill>
            </a:endParaRPr>
          </a:p>
          <a:p>
            <a:pPr algn="ctr">
              <a:buSzPct val="25000"/>
            </a:pPr>
            <a:endParaRPr lang="de-DE" sz="3600" b="1" dirty="0">
              <a:solidFill>
                <a:schemeClr val="accent2"/>
              </a:solidFill>
            </a:endParaRPr>
          </a:p>
          <a:p>
            <a:pPr algn="ctr">
              <a:buSzPct val="25000"/>
            </a:pPr>
            <a:r>
              <a:rPr lang="de-DE" sz="7200" b="1" dirty="0" smtClean="0">
                <a:solidFill>
                  <a:schemeClr val="accent2"/>
                </a:solidFill>
              </a:rPr>
              <a:t>Berufsleben!!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de-DE" sz="3600" b="1" dirty="0">
              <a:solidFill>
                <a:srgbClr val="115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2023332" y="4479690"/>
            <a:ext cx="3206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664250" y="5005449"/>
            <a:ext cx="27690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466350" y="2363826"/>
            <a:ext cx="4803900" cy="74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473476" y="3434296"/>
            <a:ext cx="330986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6572875" y="4156590"/>
            <a:ext cx="3322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6572875" y="5531199"/>
            <a:ext cx="33741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25000"/>
              <a:buFont typeface="Arial"/>
              <a:buNone/>
            </a:pPr>
            <a:endParaRPr lang="de-DE" sz="1800" b="0" i="0" u="none" strike="noStrike" cap="none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466350" y="545127"/>
            <a:ext cx="9177900" cy="7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de-DE" sz="3600" b="1" dirty="0" smtClean="0">
                <a:solidFill>
                  <a:srgbClr val="CC0000"/>
                </a:solidFill>
              </a:rPr>
              <a:t>Fragen</a:t>
            </a:r>
            <a:r>
              <a:rPr lang="de-DE" sz="2400" b="1" dirty="0" smtClean="0">
                <a:solidFill>
                  <a:srgbClr val="CC0000"/>
                </a:solidFill>
              </a:rPr>
              <a:t>, </a:t>
            </a:r>
            <a:r>
              <a:rPr lang="de-DE" sz="2400" b="1" dirty="0">
                <a:solidFill>
                  <a:srgbClr val="CC0000"/>
                </a:solidFill>
              </a:rPr>
              <a:t>die häufig von Schülern oder von Eltern </a:t>
            </a:r>
            <a:r>
              <a:rPr lang="de-DE" sz="2400" b="1" dirty="0" smtClean="0">
                <a:solidFill>
                  <a:srgbClr val="CC0000"/>
                </a:solidFill>
              </a:rPr>
              <a:t>gestellt</a:t>
            </a:r>
          </a:p>
          <a:p>
            <a:pPr lvl="0" algn="ctr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CC0000"/>
                </a:solidFill>
              </a:rPr>
              <a:t> </a:t>
            </a:r>
            <a:r>
              <a:rPr lang="de-DE" sz="2400" b="1" dirty="0" smtClean="0">
                <a:solidFill>
                  <a:srgbClr val="CC0000"/>
                </a:solidFill>
              </a:rPr>
              <a:t>             werden</a:t>
            </a:r>
            <a:r>
              <a:rPr lang="de-DE" sz="2400" b="1" dirty="0">
                <a:solidFill>
                  <a:srgbClr val="CC0000"/>
                </a:solidFill>
              </a:rPr>
              <a:t>:</a:t>
            </a:r>
          </a:p>
        </p:txBody>
      </p:sp>
      <p:sp>
        <p:nvSpPr>
          <p:cNvPr id="2" name="Ovale Legende 1"/>
          <p:cNvSpPr/>
          <p:nvPr/>
        </p:nvSpPr>
        <p:spPr>
          <a:xfrm>
            <a:off x="6511299" y="1761256"/>
            <a:ext cx="3384376" cy="1368152"/>
          </a:xfrm>
          <a:prstGeom prst="wedgeEllipseCallout">
            <a:avLst>
              <a:gd name="adj1" fmla="val -47974"/>
              <a:gd name="adj2" fmla="val 9271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rgbClr val="1F3864"/>
                </a:solidFill>
                <a:ea typeface="Arial"/>
                <a:cs typeface="Arial"/>
              </a:rPr>
              <a:t>Was ist eine Vollausbildung? </a:t>
            </a:r>
          </a:p>
          <a:p>
            <a:pPr algn="ctr"/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t="137" b="64476"/>
          <a:stretch/>
        </p:blipFill>
        <p:spPr>
          <a:xfrm>
            <a:off x="3809569" y="3698218"/>
            <a:ext cx="4286250" cy="1584177"/>
          </a:xfrm>
          <a:prstGeom prst="rect">
            <a:avLst/>
          </a:prstGeom>
        </p:spPr>
      </p:pic>
      <p:sp>
        <p:nvSpPr>
          <p:cNvPr id="4" name="Ovale Legende 3"/>
          <p:cNvSpPr/>
          <p:nvPr/>
        </p:nvSpPr>
        <p:spPr>
          <a:xfrm>
            <a:off x="1664250" y="1288904"/>
            <a:ext cx="4464496" cy="1879596"/>
          </a:xfrm>
          <a:prstGeom prst="wedgeEllipseCallout">
            <a:avLst>
              <a:gd name="adj1" fmla="val 34175"/>
              <a:gd name="adj2" fmla="val 8242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rgbClr val="1F3864"/>
                </a:solidFill>
                <a:ea typeface="Arial"/>
                <a:cs typeface="Arial"/>
              </a:rPr>
              <a:t>Wie lange dauert es, Hauptschulabschluss und Ausbildung zu machen?</a:t>
            </a:r>
          </a:p>
          <a:p>
            <a:pPr algn="ctr"/>
            <a:endParaRPr lang="de-DE" dirty="0"/>
          </a:p>
        </p:txBody>
      </p:sp>
      <p:sp>
        <p:nvSpPr>
          <p:cNvPr id="5" name="Ovale Legende 4"/>
          <p:cNvSpPr/>
          <p:nvPr/>
        </p:nvSpPr>
        <p:spPr>
          <a:xfrm>
            <a:off x="465280" y="5207874"/>
            <a:ext cx="3902528" cy="1194836"/>
          </a:xfrm>
          <a:prstGeom prst="wedgeEllipseCallout">
            <a:avLst>
              <a:gd name="adj1" fmla="val 85309"/>
              <a:gd name="adj2" fmla="val -13851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 smtClean="0">
              <a:solidFill>
                <a:srgbClr val="1F3864"/>
              </a:solidFill>
              <a:ea typeface="Arial"/>
              <a:cs typeface="Arial"/>
            </a:endParaRPr>
          </a:p>
          <a:p>
            <a:pPr algn="ctr"/>
            <a:r>
              <a:rPr lang="de-DE" sz="1800" dirty="0" smtClean="0">
                <a:solidFill>
                  <a:srgbClr val="1F3864"/>
                </a:solidFill>
                <a:ea typeface="Arial"/>
                <a:cs typeface="Arial"/>
              </a:rPr>
              <a:t>Was </a:t>
            </a:r>
            <a:r>
              <a:rPr lang="de-DE" sz="1800" dirty="0">
                <a:solidFill>
                  <a:srgbClr val="1F3864"/>
                </a:solidFill>
                <a:ea typeface="Arial"/>
                <a:cs typeface="Arial"/>
              </a:rPr>
              <a:t>ist die </a:t>
            </a:r>
            <a:r>
              <a:rPr lang="de-DE" sz="1800" dirty="0" smtClean="0">
                <a:solidFill>
                  <a:srgbClr val="1F3864"/>
                </a:solidFill>
                <a:ea typeface="Arial"/>
                <a:cs typeface="Arial"/>
              </a:rPr>
              <a:t>Förderberufsfachschule</a:t>
            </a:r>
            <a:r>
              <a:rPr lang="de-DE" sz="1800" dirty="0">
                <a:solidFill>
                  <a:srgbClr val="1F3864"/>
                </a:solidFill>
                <a:ea typeface="Arial"/>
                <a:cs typeface="Arial"/>
              </a:rPr>
              <a:t>?</a:t>
            </a:r>
          </a:p>
          <a:p>
            <a:pPr algn="ctr"/>
            <a:endParaRPr lang="de-DE" sz="1600" dirty="0"/>
          </a:p>
        </p:txBody>
      </p:sp>
      <p:sp>
        <p:nvSpPr>
          <p:cNvPr id="14" name="Ovale Legende 13"/>
          <p:cNvSpPr/>
          <p:nvPr/>
        </p:nvSpPr>
        <p:spPr>
          <a:xfrm>
            <a:off x="8697795" y="4982563"/>
            <a:ext cx="3075298" cy="1194836"/>
          </a:xfrm>
          <a:prstGeom prst="wedgeEllipseCallout">
            <a:avLst>
              <a:gd name="adj1" fmla="val -108842"/>
              <a:gd name="adj2" fmla="val -11541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>
              <a:solidFill>
                <a:srgbClr val="1F3864"/>
              </a:solidFill>
              <a:ea typeface="Arial"/>
              <a:cs typeface="Arial"/>
            </a:endParaRPr>
          </a:p>
          <a:p>
            <a:pPr algn="ctr"/>
            <a:r>
              <a:rPr lang="de-DE" sz="1600" dirty="0" smtClean="0">
                <a:solidFill>
                  <a:srgbClr val="1F3864"/>
                </a:solidFill>
                <a:ea typeface="Arial"/>
                <a:cs typeface="Arial"/>
              </a:rPr>
              <a:t>Wozu </a:t>
            </a:r>
            <a:r>
              <a:rPr lang="de-DE" sz="1600" dirty="0">
                <a:solidFill>
                  <a:srgbClr val="1F3864"/>
                </a:solidFill>
                <a:ea typeface="Arial"/>
                <a:cs typeface="Arial"/>
              </a:rPr>
              <a:t>einen Hauptschulabschluss </a:t>
            </a:r>
            <a:r>
              <a:rPr lang="de-DE" sz="1600" dirty="0" smtClean="0">
                <a:solidFill>
                  <a:srgbClr val="1F3864"/>
                </a:solidFill>
                <a:ea typeface="Arial"/>
                <a:cs typeface="Arial"/>
              </a:rPr>
              <a:t>machen</a:t>
            </a:r>
            <a:r>
              <a:rPr lang="de-DE" sz="1600" dirty="0">
                <a:solidFill>
                  <a:srgbClr val="1F3864"/>
                </a:solidFill>
                <a:ea typeface="Arial"/>
                <a:cs typeface="Arial"/>
              </a:rPr>
              <a:t>?</a:t>
            </a:r>
          </a:p>
          <a:p>
            <a:pPr algn="ctr"/>
            <a:endParaRPr lang="de-DE" sz="1600" dirty="0"/>
          </a:p>
        </p:txBody>
      </p:sp>
      <p:sp>
        <p:nvSpPr>
          <p:cNvPr id="15" name="Ovale Legende 14"/>
          <p:cNvSpPr/>
          <p:nvPr/>
        </p:nvSpPr>
        <p:spPr>
          <a:xfrm>
            <a:off x="465281" y="3352554"/>
            <a:ext cx="3075298" cy="1194836"/>
          </a:xfrm>
          <a:prstGeom prst="wedgeEllipseCallout">
            <a:avLst>
              <a:gd name="adj1" fmla="val 58666"/>
              <a:gd name="adj2" fmla="val 30111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rgbClr val="1F3864"/>
                </a:solidFill>
                <a:ea typeface="Arial"/>
                <a:cs typeface="Arial"/>
              </a:rPr>
              <a:t>Was ist eine Teilausbildung?</a:t>
            </a:r>
          </a:p>
          <a:p>
            <a:pPr algn="ctr"/>
            <a:endParaRPr lang="de-DE" dirty="0"/>
          </a:p>
        </p:txBody>
      </p:sp>
      <p:sp>
        <p:nvSpPr>
          <p:cNvPr id="16" name="Ovale Legende 15"/>
          <p:cNvSpPr/>
          <p:nvPr/>
        </p:nvSpPr>
        <p:spPr>
          <a:xfrm>
            <a:off x="8697795" y="3260399"/>
            <a:ext cx="3075298" cy="1194836"/>
          </a:xfrm>
          <a:prstGeom prst="wedgeEllipseCallout">
            <a:avLst>
              <a:gd name="adj1" fmla="val -62332"/>
              <a:gd name="adj2" fmla="val 374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1F3864"/>
                </a:solidFill>
                <a:ea typeface="Arial"/>
                <a:cs typeface="Arial"/>
              </a:rPr>
              <a:t>Wie ist die Kooperationsklasse aufgebaut?</a:t>
            </a:r>
          </a:p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-9625" y="764704"/>
            <a:ext cx="12227932" cy="191174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96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Chance</a:t>
            </a:r>
            <a:r>
              <a:rPr lang="de-DE" sz="9600" b="0" i="0" u="none" strike="noStrike" cap="none" dirty="0" smtClean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6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lang="de-DE" sz="96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3600" b="1" i="0" u="none" strike="noStrike" cap="none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Förderberufsfachschule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3600" b="0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de-DE" sz="3600" b="1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Karl - Georg - </a:t>
            </a:r>
            <a:r>
              <a:rPr lang="de-DE" sz="3600" b="1" i="0" u="none" strike="noStrike" cap="none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Haldenwang</a:t>
            </a:r>
            <a:r>
              <a:rPr lang="de-DE" sz="3600" b="1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-Schule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0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mit Standorten in </a:t>
            </a:r>
            <a:r>
              <a:rPr lang="de-DE" sz="3600" b="1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Sigmaringen</a:t>
            </a:r>
            <a:r>
              <a:rPr lang="de-DE" sz="3600" b="0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und in </a:t>
            </a:r>
            <a:r>
              <a:rPr lang="de-DE" sz="3600" b="1" i="0" u="none" strike="noStrike" cap="none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Gammertingen</a:t>
            </a:r>
            <a:r>
              <a:rPr lang="de-DE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9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6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6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Teilausbildung</a:t>
            </a:r>
            <a:r>
              <a:rPr lang="de-DE" sz="6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an der Förderberufsfachschule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2250500"/>
            <a:ext cx="10515599" cy="39263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 ersten Jahr machen die Schüler unterschiedliche </a:t>
            </a:r>
            <a:r>
              <a:rPr lang="de-DE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Praktika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Zusätzlich gibt es </a:t>
            </a:r>
            <a:r>
              <a:rPr lang="de-DE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unterrichtliche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Angebote!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dirty="0"/>
              <a:t>Meistens sind die Schüler/innen pro Woche </a:t>
            </a:r>
            <a:r>
              <a:rPr lang="de-DE" b="1" dirty="0"/>
              <a:t>drei Tage im Praktikum und zwei Tage in der Berufsschule.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dirty="0"/>
              <a:t>Haben die Schüler das “erste Jahr” erfolgreich absolviert, können sie sich auf eine </a:t>
            </a:r>
            <a:r>
              <a:rPr lang="de-DE" b="1" dirty="0">
                <a:solidFill>
                  <a:schemeClr val="accent2"/>
                </a:solidFill>
              </a:rPr>
              <a:t>Teilausbildung</a:t>
            </a:r>
            <a:r>
              <a:rPr lang="de-DE" dirty="0"/>
              <a:t> </a:t>
            </a:r>
            <a:r>
              <a:rPr lang="de-DE" b="1" dirty="0" smtClean="0"/>
              <a:t>bewerben</a:t>
            </a:r>
            <a:r>
              <a:rPr lang="de-DE" dirty="0" smtClean="0"/>
              <a:t>. </a:t>
            </a:r>
            <a:r>
              <a:rPr lang="de-DE" dirty="0"/>
              <a:t>Eine </a:t>
            </a:r>
            <a:r>
              <a:rPr lang="de-DE" b="1" dirty="0">
                <a:solidFill>
                  <a:schemeClr val="accent2"/>
                </a:solidFill>
              </a:rPr>
              <a:t>Teilausbildung</a:t>
            </a:r>
            <a:r>
              <a:rPr lang="de-DE" dirty="0"/>
              <a:t> ist….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ist eine Teilausbildung?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DE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Baustein 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Schule:                   </a:t>
            </a:r>
            <a:r>
              <a:rPr lang="de-DE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Baustein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Praxis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796825" y="3988614"/>
            <a:ext cx="3795119" cy="19337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008289" y="4008970"/>
            <a:ext cx="3372190" cy="1547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 Es gibt weniger 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Unterrichtsstoff!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 Es gibt weniger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Lerninhalte!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de-DE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 Vereinfachung </a:t>
            </a:r>
            <a:r>
              <a:rPr lang="de-D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 Schule!</a:t>
            </a:r>
            <a:r>
              <a:rPr lang="de-DE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18" name="Shape 118"/>
          <p:cNvSpPr/>
          <p:nvPr/>
        </p:nvSpPr>
        <p:spPr>
          <a:xfrm>
            <a:off x="1808803" y="2562383"/>
            <a:ext cx="3783141" cy="12691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48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WENIGER </a:t>
            </a:r>
          </a:p>
        </p:txBody>
      </p:sp>
      <p:sp>
        <p:nvSpPr>
          <p:cNvPr id="119" name="Shape 119"/>
          <p:cNvSpPr/>
          <p:nvPr/>
        </p:nvSpPr>
        <p:spPr>
          <a:xfrm>
            <a:off x="6418044" y="2565001"/>
            <a:ext cx="3758967" cy="335731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6960096" y="3019160"/>
            <a:ext cx="2840241" cy="2453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de-DE" sz="2400" b="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Praktisches Lernen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de-DE" sz="2400" b="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entspricht dem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de-DE" sz="2400" b="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einer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de-DE" sz="3600" b="0" i="0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(Voll-) Ausbildung</a:t>
            </a:r>
            <a:r>
              <a:rPr lang="de-DE" sz="2400" b="0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5922318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80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Teilausbildung: Berufe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de-DE" sz="3000" b="0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Folgende Berufe können in der Form einer </a:t>
            </a:r>
            <a:r>
              <a:rPr lang="de-DE" sz="30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Teilausbildung</a:t>
            </a:r>
            <a:r>
              <a:rPr lang="de-DE" sz="3000" b="0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erlernt werden:</a:t>
            </a:r>
          </a:p>
          <a:p>
            <a:pPr marL="2286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76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983432" y="2893672"/>
            <a:ext cx="10114655" cy="328329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1598082" y="3077760"/>
            <a:ext cx="9476785" cy="33145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</a:t>
            </a: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Fachpraktiker/in </a:t>
            </a:r>
            <a:r>
              <a:rPr lang="de-DE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für Holzverarbeitung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Fachpraktiker/in </a:t>
            </a:r>
            <a:r>
              <a:rPr lang="de-DE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für Reinigungstechnik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Fachpraktiker/in </a:t>
            </a:r>
            <a:r>
              <a:rPr lang="de-DE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für Floristik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Fachpraktiker/in </a:t>
            </a:r>
            <a:r>
              <a:rPr lang="de-DE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für </a:t>
            </a: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Metallfeinbearbeitung</a:t>
            </a:r>
            <a:endParaRPr lang="de-DE"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de-DE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Fachpraktiker/in </a:t>
            </a:r>
            <a:r>
              <a:rPr lang="de-DE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Küche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79376" y="1825625"/>
            <a:ext cx="11089232" cy="383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38200" y="423152"/>
            <a:ext cx="10515600" cy="107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48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Weitere Teilausbildungsberufe:</a:t>
            </a:r>
            <a:r>
              <a:rPr lang="de-DE" sz="72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920712" y="1959803"/>
            <a:ext cx="10456674" cy="40511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de-DE" sz="36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Fachverkäuferin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 Lebensmittelhandwerk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	Bäckerfachwerker</a:t>
            </a:r>
            <a:endParaRPr lang="de-DE" sz="3200" b="0" i="0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	Fachwerker/in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für Metallbautechnik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0000"/>
            </a:pP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	Gartenbaufachwerker/in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 Zierpflanzenbau </a:t>
            </a:r>
            <a:r>
              <a:rPr lang="de-DE" sz="3200" dirty="0">
                <a:solidFill>
                  <a:schemeClr val="tx1"/>
                </a:solidFill>
              </a:rPr>
              <a:t>	</a:t>
            </a: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	        oder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 Landschaftsbau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	Fachpraktiker/in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Hauswirtschaft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de-DE" sz="3200" b="0" i="0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	Maler/in </a:t>
            </a:r>
            <a:r>
              <a:rPr lang="de-DE" sz="32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und Lackiererin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02"/>
          <p:cNvSpPr txBox="1">
            <a:spLocks/>
          </p:cNvSpPr>
          <p:nvPr/>
        </p:nvSpPr>
        <p:spPr>
          <a:xfrm>
            <a:off x="15280" y="712361"/>
            <a:ext cx="12192000" cy="191174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defRPr sz="1800" b="0" i="0" u="none" strike="noStrike" cap="none"/>
            </a:lvl9pPr>
          </a:lstStyle>
          <a:p>
            <a:pPr algn="ctr">
              <a:buSzPct val="25000"/>
              <a:buFont typeface="Arial"/>
              <a:buNone/>
            </a:pPr>
            <a:endParaRPr lang="de-DE" sz="96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53480" y="1047239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96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Chance </a:t>
            </a:r>
            <a:r>
              <a:rPr lang="de-DE" sz="96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831351" y="2996952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Zwei Jahre </a:t>
            </a:r>
            <a:r>
              <a:rPr lang="de-DE" sz="2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"Kooperationsklasse"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Zusammenarbeit mit der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Bertha Benz Schule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 jeweils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einem Praktikumstag 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der Woche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Anschließend: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Vollausbildung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6172199" y="2996952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Hilfestellungen durch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Job-Paten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Unterstützung durch die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Arbeitsagentur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(Nachhilfe)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Unterstützung durch </a:t>
            </a:r>
            <a:r>
              <a:rPr lang="de-DE" sz="2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Zusammenarbeit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 Betriebe mit der Schule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Benutzerdefiniert</PresentationFormat>
  <Paragraphs>115</Paragraphs>
  <Slides>14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PowerPoint-Präsentation</vt:lpstr>
      <vt:lpstr>PowerPoint-Präsentation</vt:lpstr>
      <vt:lpstr>PowerPoint-Präsentation</vt:lpstr>
      <vt:lpstr>Chance 1</vt:lpstr>
      <vt:lpstr> Teilausbildung an der Förderberufsfachschule</vt:lpstr>
      <vt:lpstr>Was ist eine Teilausbildung? </vt:lpstr>
      <vt:lpstr>Teilausbildung: Berufe</vt:lpstr>
      <vt:lpstr>Weitere Teilausbildungsberufe: </vt:lpstr>
      <vt:lpstr>Chance 2</vt:lpstr>
      <vt:lpstr>Kooperationsklasse: 1.Jahr</vt:lpstr>
      <vt:lpstr>Kooperationsklasse: 2.Jahr</vt:lpstr>
      <vt:lpstr>PowerPoint-Präsentation</vt:lpstr>
      <vt:lpstr>Einstieg in eine Vollausbildung</vt:lpstr>
      <vt:lpstr>Wie finde ich meinen Weg?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</cp:revision>
  <dcterms:modified xsi:type="dcterms:W3CDTF">2016-10-18T07:43:06Z</dcterms:modified>
</cp:coreProperties>
</file>